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5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626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8082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5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By integrating security into the DevOps pipeline, organizations can ensure that their software is more secure and reliable. The </a:t>
            </a:r>
            <a:r>
              <a:rPr lang="en-US" dirty="0" err="1"/>
              <a:t>DevSecOps</a:t>
            </a:r>
            <a:r>
              <a:rPr lang="en-US" dirty="0"/>
              <a:t> approach enables teams to identify and address security issues earlier in the development process, reducing the risk of vulnerabilities being exploited in production</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43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jangostars.com/blog/continuous-integration-circleci-vs-travisci-vs-jenkins/" TargetMode="External"/><Relationship Id="rId3" Type="http://schemas.openxmlformats.org/officeDocument/2006/relationships/notesSlide" Target="../notesSlides/notesSlide18.xml"/><Relationship Id="rId7" Type="http://schemas.openxmlformats.org/officeDocument/2006/relationships/hyperlink" Target="https://developers.redhat.com/articles/2021/11/01/debug-memory-errors-valgrind-and-gdb#https://developers.redhat.com/articles/2021/11/01/debug-memory-errors-valgrind-and-gdb#"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nvlpubs.nist.gov/nistpubs/SpecialPublications/NIST.SP.800-52r1.pdf" TargetMode="External"/><Relationship Id="rId11" Type="http://schemas.openxmlformats.org/officeDocument/2006/relationships/image" Target="../media/image3.png"/><Relationship Id="rId5" Type="http://schemas.openxmlformats.org/officeDocument/2006/relationships/hyperlink" Target="https://www.nist.gov/cyberframework/online-learning/authentication-and-authorization-policies" TargetMode="External"/><Relationship Id="rId10" Type="http://schemas.openxmlformats.org/officeDocument/2006/relationships/hyperlink" Target="https://www.techrepublic.com/article/okta-vs-ping/" TargetMode="External"/><Relationship Id="rId4" Type="http://schemas.openxmlformats.org/officeDocument/2006/relationships/hyperlink" Target="https://www.example.com/encryption-policies" TargetMode="External"/><Relationship Id="rId9" Type="http://schemas.openxmlformats.org/officeDocument/2006/relationships/hyperlink" Target="https://pvs-studio.com/en/blog/posts/0397/https:/pvs-studio.com/en/blog/posts/0397/https:/pvs-studio.com/en/blog/posts/039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Dane Clark</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4" name="Audio 23">
            <a:hlinkClick r:id="" action="ppaction://media"/>
            <a:extLst>
              <a:ext uri="{FF2B5EF4-FFF2-40B4-BE49-F238E27FC236}">
                <a16:creationId xmlns:a16="http://schemas.microsoft.com/office/drawing/2014/main" id="{4AF25DA3-FB36-3F3C-9D10-CE1A28F758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65"/>
    </mc:Choice>
    <mc:Fallback>
      <p:transition spd="slow" advTm="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0008-68CC-680C-97BB-7EA037BAAFB2}"/>
              </a:ext>
            </a:extLst>
          </p:cNvPr>
          <p:cNvSpPr>
            <a:spLocks noGrp="1"/>
          </p:cNvSpPr>
          <p:nvPr>
            <p:ph type="title"/>
          </p:nvPr>
        </p:nvSpPr>
        <p:spPr/>
        <p:txBody>
          <a:bodyPr/>
          <a:lstStyle/>
          <a:p>
            <a:r>
              <a:rPr lang="en-US" dirty="0"/>
              <a:t>Positive Test 2</a:t>
            </a:r>
          </a:p>
        </p:txBody>
      </p:sp>
      <p:sp>
        <p:nvSpPr>
          <p:cNvPr id="3" name="Text Placeholder 2">
            <a:extLst>
              <a:ext uri="{FF2B5EF4-FFF2-40B4-BE49-F238E27FC236}">
                <a16:creationId xmlns:a16="http://schemas.microsoft.com/office/drawing/2014/main" id="{6DD4AE5D-A923-21A7-C34C-F679D20352C6}"/>
              </a:ext>
            </a:extLst>
          </p:cNvPr>
          <p:cNvSpPr>
            <a:spLocks noGrp="1"/>
          </p:cNvSpPr>
          <p:nvPr>
            <p:ph type="body" idx="1"/>
          </p:nvPr>
        </p:nvSpPr>
        <p:spPr/>
        <p:txBody>
          <a:bodyPr/>
          <a:lstStyle/>
          <a:p>
            <a:pPr marL="114300" indent="0">
              <a:buNone/>
            </a:pPr>
            <a:r>
              <a:rPr lang="en-US" sz="2400" dirty="0"/>
              <a:t>Injecting SQL code to delete a table</a:t>
            </a:r>
          </a:p>
          <a:p>
            <a:pPr marL="114300" indent="0">
              <a:buNone/>
            </a:pPr>
            <a:r>
              <a:rPr lang="en-US" sz="2400" dirty="0"/>
              <a:t>    </a:t>
            </a:r>
            <a:endParaRPr lang="en-US" dirty="0"/>
          </a:p>
        </p:txBody>
      </p:sp>
      <p:pic>
        <p:nvPicPr>
          <p:cNvPr id="5" name="Picture 4">
            <a:extLst>
              <a:ext uri="{FF2B5EF4-FFF2-40B4-BE49-F238E27FC236}">
                <a16:creationId xmlns:a16="http://schemas.microsoft.com/office/drawing/2014/main" id="{87BD7DE3-648A-2066-1752-20D3289A5DE3}"/>
              </a:ext>
            </a:extLst>
          </p:cNvPr>
          <p:cNvPicPr>
            <a:picLocks noChangeAspect="1"/>
          </p:cNvPicPr>
          <p:nvPr/>
        </p:nvPicPr>
        <p:blipFill>
          <a:blip r:embed="rId5"/>
          <a:stretch>
            <a:fillRect/>
          </a:stretch>
        </p:blipFill>
        <p:spPr>
          <a:xfrm>
            <a:off x="880246" y="2956227"/>
            <a:ext cx="6450943" cy="2429108"/>
          </a:xfrm>
          <a:prstGeom prst="rect">
            <a:avLst/>
          </a:prstGeom>
        </p:spPr>
      </p:pic>
      <p:pic>
        <p:nvPicPr>
          <p:cNvPr id="12" name="Audio 11">
            <a:hlinkClick r:id="" action="ppaction://media"/>
            <a:extLst>
              <a:ext uri="{FF2B5EF4-FFF2-40B4-BE49-F238E27FC236}">
                <a16:creationId xmlns:a16="http://schemas.microsoft.com/office/drawing/2014/main" id="{A4A311D0-6733-4D8F-0113-64744D2DE8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0706628"/>
      </p:ext>
    </p:extLst>
  </p:cSld>
  <p:clrMapOvr>
    <a:masterClrMapping/>
  </p:clrMapOvr>
  <mc:AlternateContent xmlns:mc="http://schemas.openxmlformats.org/markup-compatibility/2006">
    <mc:Choice xmlns:p14="http://schemas.microsoft.com/office/powerpoint/2010/main" Requires="p14">
      <p:transition spd="slow" p14:dur="2000" advTm="18793"/>
    </mc:Choice>
    <mc:Fallback>
      <p:transition spd="slow" advTm="1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0B11-A778-C1E5-5560-225A74A69366}"/>
              </a:ext>
            </a:extLst>
          </p:cNvPr>
          <p:cNvSpPr>
            <a:spLocks noGrp="1"/>
          </p:cNvSpPr>
          <p:nvPr>
            <p:ph type="title"/>
          </p:nvPr>
        </p:nvSpPr>
        <p:spPr/>
        <p:txBody>
          <a:bodyPr/>
          <a:lstStyle/>
          <a:p>
            <a:r>
              <a:rPr lang="en-US" dirty="0"/>
              <a:t>Negative Test 1</a:t>
            </a:r>
          </a:p>
        </p:txBody>
      </p:sp>
      <p:sp>
        <p:nvSpPr>
          <p:cNvPr id="3" name="Text Placeholder 2">
            <a:extLst>
              <a:ext uri="{FF2B5EF4-FFF2-40B4-BE49-F238E27FC236}">
                <a16:creationId xmlns:a16="http://schemas.microsoft.com/office/drawing/2014/main" id="{698DF677-F12C-4AD8-1A05-735746CCDE93}"/>
              </a:ext>
            </a:extLst>
          </p:cNvPr>
          <p:cNvSpPr>
            <a:spLocks noGrp="1"/>
          </p:cNvSpPr>
          <p:nvPr>
            <p:ph type="body" idx="1"/>
          </p:nvPr>
        </p:nvSpPr>
        <p:spPr>
          <a:xfrm>
            <a:off x="685800" y="1848051"/>
            <a:ext cx="10820400" cy="4514248"/>
          </a:xfrm>
        </p:spPr>
        <p:txBody>
          <a:bodyPr>
            <a:normAutofit/>
          </a:bodyPr>
          <a:lstStyle/>
          <a:p>
            <a:pPr marL="114300" indent="0">
              <a:buNone/>
            </a:pPr>
            <a:r>
              <a:rPr lang="en-US" sz="2400" dirty="0"/>
              <a:t>Using a valid input to retrieve data</a:t>
            </a:r>
          </a:p>
          <a:p>
            <a:pPr marL="114300" indent="0">
              <a:buNone/>
            </a:pPr>
            <a:r>
              <a:rPr lang="en-US" sz="2400" dirty="0"/>
              <a:t>    </a:t>
            </a:r>
            <a:endParaRPr lang="en-US" dirty="0"/>
          </a:p>
        </p:txBody>
      </p:sp>
      <p:pic>
        <p:nvPicPr>
          <p:cNvPr id="5" name="Picture 4">
            <a:extLst>
              <a:ext uri="{FF2B5EF4-FFF2-40B4-BE49-F238E27FC236}">
                <a16:creationId xmlns:a16="http://schemas.microsoft.com/office/drawing/2014/main" id="{7891AD56-8F49-DBB0-D59E-6437C52DD5EA}"/>
              </a:ext>
            </a:extLst>
          </p:cNvPr>
          <p:cNvPicPr>
            <a:picLocks noChangeAspect="1"/>
          </p:cNvPicPr>
          <p:nvPr/>
        </p:nvPicPr>
        <p:blipFill>
          <a:blip r:embed="rId5"/>
          <a:stretch>
            <a:fillRect/>
          </a:stretch>
        </p:blipFill>
        <p:spPr>
          <a:xfrm>
            <a:off x="830881" y="2389975"/>
            <a:ext cx="5188217" cy="3772094"/>
          </a:xfrm>
          <a:prstGeom prst="rect">
            <a:avLst/>
          </a:prstGeom>
        </p:spPr>
      </p:pic>
      <p:pic>
        <p:nvPicPr>
          <p:cNvPr id="14" name="Audio 13">
            <a:hlinkClick r:id="" action="ppaction://media"/>
            <a:extLst>
              <a:ext uri="{FF2B5EF4-FFF2-40B4-BE49-F238E27FC236}">
                <a16:creationId xmlns:a16="http://schemas.microsoft.com/office/drawing/2014/main" id="{BE15DFC1-F804-3422-BA8D-1A9DB9F2F0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2363072"/>
      </p:ext>
    </p:extLst>
  </p:cSld>
  <p:clrMapOvr>
    <a:masterClrMapping/>
  </p:clrMapOvr>
  <mc:AlternateContent xmlns:mc="http://schemas.openxmlformats.org/markup-compatibility/2006">
    <mc:Choice xmlns:p14="http://schemas.microsoft.com/office/powerpoint/2010/main" Requires="p14">
      <p:transition spd="slow" p14:dur="2000" advTm="25318"/>
    </mc:Choice>
    <mc:Fallback>
      <p:transition spd="slow" advTm="25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09F7-AE0B-4F51-965F-027C2350C666}"/>
              </a:ext>
            </a:extLst>
          </p:cNvPr>
          <p:cNvSpPr>
            <a:spLocks noGrp="1"/>
          </p:cNvSpPr>
          <p:nvPr>
            <p:ph type="title"/>
          </p:nvPr>
        </p:nvSpPr>
        <p:spPr/>
        <p:txBody>
          <a:bodyPr/>
          <a:lstStyle/>
          <a:p>
            <a:r>
              <a:rPr lang="en-US" dirty="0"/>
              <a:t>Negative Test 2</a:t>
            </a:r>
          </a:p>
        </p:txBody>
      </p:sp>
      <p:sp>
        <p:nvSpPr>
          <p:cNvPr id="3" name="Text Placeholder 2">
            <a:extLst>
              <a:ext uri="{FF2B5EF4-FFF2-40B4-BE49-F238E27FC236}">
                <a16:creationId xmlns:a16="http://schemas.microsoft.com/office/drawing/2014/main" id="{39A6E25C-7623-38ED-EB03-A8F8A997F61E}"/>
              </a:ext>
            </a:extLst>
          </p:cNvPr>
          <p:cNvSpPr>
            <a:spLocks noGrp="1"/>
          </p:cNvSpPr>
          <p:nvPr>
            <p:ph type="body" idx="1"/>
          </p:nvPr>
        </p:nvSpPr>
        <p:spPr>
          <a:xfrm>
            <a:off x="685800" y="2194560"/>
            <a:ext cx="10820400" cy="4466122"/>
          </a:xfrm>
        </p:spPr>
        <p:txBody>
          <a:bodyPr>
            <a:normAutofit/>
          </a:bodyPr>
          <a:lstStyle/>
          <a:p>
            <a:pPr marL="114300" indent="0">
              <a:buNone/>
            </a:pPr>
            <a:r>
              <a:rPr lang="en-US" sz="2400" dirty="0"/>
              <a:t>Using a valid input to retrieve </a:t>
            </a:r>
            <a:r>
              <a:rPr lang="en-US" sz="2400" b="1" dirty="0"/>
              <a:t>specific </a:t>
            </a:r>
            <a:r>
              <a:rPr lang="en-US" sz="2400" dirty="0"/>
              <a:t>data</a:t>
            </a:r>
          </a:p>
          <a:p>
            <a:pPr marL="114300" indent="0">
              <a:buNone/>
            </a:pPr>
            <a:r>
              <a:rPr lang="en-US" sz="2400" dirty="0"/>
              <a:t> </a:t>
            </a:r>
            <a:endParaRPr lang="en-US" dirty="0"/>
          </a:p>
        </p:txBody>
      </p:sp>
      <p:pic>
        <p:nvPicPr>
          <p:cNvPr id="5" name="Picture 4">
            <a:extLst>
              <a:ext uri="{FF2B5EF4-FFF2-40B4-BE49-F238E27FC236}">
                <a16:creationId xmlns:a16="http://schemas.microsoft.com/office/drawing/2014/main" id="{52270633-E5B0-0EE3-A67B-C69B51235819}"/>
              </a:ext>
            </a:extLst>
          </p:cNvPr>
          <p:cNvPicPr>
            <a:picLocks noChangeAspect="1"/>
          </p:cNvPicPr>
          <p:nvPr/>
        </p:nvPicPr>
        <p:blipFill>
          <a:blip r:embed="rId5"/>
          <a:stretch>
            <a:fillRect/>
          </a:stretch>
        </p:blipFill>
        <p:spPr>
          <a:xfrm>
            <a:off x="881144" y="2754448"/>
            <a:ext cx="5289822" cy="3832422"/>
          </a:xfrm>
          <a:prstGeom prst="rect">
            <a:avLst/>
          </a:prstGeom>
        </p:spPr>
      </p:pic>
      <p:pic>
        <p:nvPicPr>
          <p:cNvPr id="14" name="Audio 13">
            <a:hlinkClick r:id="" action="ppaction://media"/>
            <a:extLst>
              <a:ext uri="{FF2B5EF4-FFF2-40B4-BE49-F238E27FC236}">
                <a16:creationId xmlns:a16="http://schemas.microsoft.com/office/drawing/2014/main" id="{FDAED9F6-5217-B2C7-CF6E-AD22682A45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7975841"/>
      </p:ext>
    </p:extLst>
  </p:cSld>
  <p:clrMapOvr>
    <a:masterClrMapping/>
  </p:clrMapOvr>
  <mc:AlternateContent xmlns:mc="http://schemas.openxmlformats.org/markup-compatibility/2006">
    <mc:Choice xmlns:p14="http://schemas.microsoft.com/office/powerpoint/2010/main" Requires="p14">
      <p:transition spd="slow" p14:dur="2000" advTm="28268"/>
    </mc:Choice>
    <mc:Fallback>
      <p:transition spd="slow" advTm="2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916774" y="45155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633188" y="1745902"/>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D77A2E9E-E148-CC62-1C02-90BBF4F88113}"/>
              </a:ext>
            </a:extLst>
          </p:cNvPr>
          <p:cNvSpPr txBox="1"/>
          <p:nvPr/>
        </p:nvSpPr>
        <p:spPr>
          <a:xfrm>
            <a:off x="317633" y="1620224"/>
            <a:ext cx="3118585" cy="4616648"/>
          </a:xfrm>
          <a:prstGeom prst="rect">
            <a:avLst/>
          </a:prstGeom>
          <a:noFill/>
        </p:spPr>
        <p:txBody>
          <a:bodyPr wrap="square" rtlCol="0">
            <a:spAutoFit/>
          </a:bodyPr>
          <a:lstStyle/>
          <a:p>
            <a:r>
              <a:rPr lang="en-US" sz="2000" dirty="0">
                <a:solidFill>
                  <a:schemeClr val="bg1"/>
                </a:solidFill>
              </a:rPr>
              <a:t>To automate the enforcement of the standards defined in this policy, we can integrate automated security testing and compliance checks into each stage of the DevOps process. For example, in the planning stage, we can incorporate security requirements and risk assessments into the user stories and backlog items.</a:t>
            </a:r>
          </a:p>
          <a:p>
            <a:endParaRPr lang="en-US" dirty="0">
              <a:solidFill>
                <a:schemeClr val="bg1"/>
              </a:solidFill>
            </a:endParaRPr>
          </a:p>
        </p:txBody>
      </p:sp>
      <p:pic>
        <p:nvPicPr>
          <p:cNvPr id="28" name="Audio 27">
            <a:hlinkClick r:id="" action="ppaction://media"/>
            <a:extLst>
              <a:ext uri="{FF2B5EF4-FFF2-40B4-BE49-F238E27FC236}">
                <a16:creationId xmlns:a16="http://schemas.microsoft.com/office/drawing/2014/main" id="{9669C230-F4CB-0DF9-ACA1-1C73A2981D2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096"/>
    </mc:Choice>
    <mc:Fallback>
      <p:transition spd="slow" advTm="4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b="1" dirty="0" err="1"/>
              <a:t>DevSecOps</a:t>
            </a:r>
            <a:r>
              <a:rPr lang="en-US" sz="1600" dirty="0"/>
              <a:t> is a methodology that integrates security practices into the DevOps pipeline to ensure that security is an integral part of the software development lifecycle. It enables organizations to implement a proactive approach to security by shifting security left in the development process, rather than addressing it as an afterthought. A </a:t>
            </a:r>
            <a:r>
              <a:rPr lang="en-US" sz="1600" dirty="0" err="1"/>
              <a:t>DevSecOps</a:t>
            </a:r>
            <a:r>
              <a:rPr lang="en-US" sz="1600" dirty="0"/>
              <a:t> pipeline includes a set of tools, processes, and practices that enable teams to deliver secure and reliable software at a faster pace.</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400" dirty="0"/>
              <a:t>Dynamic analysis tools like </a:t>
            </a:r>
            <a:r>
              <a:rPr lang="en-US" sz="1400" b="1" dirty="0" err="1"/>
              <a:t>Valgrind</a:t>
            </a:r>
            <a:r>
              <a:rPr lang="en-US" sz="1400" dirty="0"/>
              <a:t> and </a:t>
            </a:r>
            <a:r>
              <a:rPr lang="en-US" sz="1400" b="1" dirty="0"/>
              <a:t>GDB</a:t>
            </a:r>
            <a:r>
              <a:rPr lang="en-US" sz="1400" dirty="0"/>
              <a:t> are used to debug and profile C++ code, helping developers identify and fix issues related to memory management, data corruption, and other runtime errors (</a:t>
            </a:r>
            <a:r>
              <a:rPr lang="en-US" sz="1400" dirty="0" err="1"/>
              <a:t>Hajkova</a:t>
            </a:r>
            <a:r>
              <a:rPr lang="en-US" sz="1400" dirty="0"/>
              <a:t>, 2021).</a:t>
            </a:r>
          </a:p>
          <a:p>
            <a:pPr marL="685800" lvl="1" indent="-228600" algn="l" rtl="0">
              <a:lnSpc>
                <a:spcPct val="90000"/>
              </a:lnSpc>
              <a:spcBef>
                <a:spcPts val="0"/>
              </a:spcBef>
              <a:spcAft>
                <a:spcPts val="0"/>
              </a:spcAft>
              <a:buClr>
                <a:schemeClr val="lt1"/>
              </a:buClr>
              <a:buSzPts val="2000"/>
              <a:buChar char="•"/>
            </a:pPr>
            <a:r>
              <a:rPr lang="en-US" sz="1600" dirty="0"/>
              <a:t>Continuous Integration/Continuous Deployment (CI/CD) tools like </a:t>
            </a:r>
            <a:r>
              <a:rPr lang="en-US" sz="1600" b="1" dirty="0"/>
              <a:t>Jenkins, </a:t>
            </a:r>
            <a:r>
              <a:rPr lang="en-US" sz="1600" b="1" dirty="0" err="1"/>
              <a:t>CircleCI</a:t>
            </a:r>
            <a:r>
              <a:rPr lang="en-US" sz="1600" b="1" dirty="0"/>
              <a:t>, and </a:t>
            </a:r>
            <a:r>
              <a:rPr lang="en-US" sz="1600" b="1" dirty="0" err="1"/>
              <a:t>TravisCI</a:t>
            </a:r>
            <a:r>
              <a:rPr lang="en-US" sz="1600" b="1" dirty="0"/>
              <a:t> </a:t>
            </a:r>
            <a:r>
              <a:rPr lang="en-US" sz="1600" dirty="0"/>
              <a:t>automate the build, testing, and deployment processes, ensuring faster delivery of code to production while reducing the risk of errors (Continuous Integration, 2023).</a:t>
            </a:r>
          </a:p>
          <a:p>
            <a:pPr marL="685800" lvl="1" indent="-228600" algn="l" rtl="0">
              <a:lnSpc>
                <a:spcPct val="90000"/>
              </a:lnSpc>
              <a:spcBef>
                <a:spcPts val="0"/>
              </a:spcBef>
              <a:spcAft>
                <a:spcPts val="0"/>
              </a:spcAft>
              <a:buClr>
                <a:schemeClr val="lt1"/>
              </a:buClr>
              <a:buSzPts val="2000"/>
              <a:buChar char="•"/>
            </a:pPr>
            <a:r>
              <a:rPr lang="en-US" sz="1600" dirty="0"/>
              <a:t>Static code analysis tools like </a:t>
            </a:r>
            <a:r>
              <a:rPr lang="en-US" sz="1600" b="1" dirty="0"/>
              <a:t>Clang-Tidy </a:t>
            </a:r>
            <a:r>
              <a:rPr lang="en-US" sz="1600" dirty="0"/>
              <a:t>and </a:t>
            </a:r>
            <a:r>
              <a:rPr lang="en-US" sz="1600" b="1" dirty="0" err="1"/>
              <a:t>Cppcheck</a:t>
            </a:r>
            <a:r>
              <a:rPr lang="en-US" sz="1600" dirty="0"/>
              <a:t> analyze the C++ code for potential security vulnerabilities, helping developers identify and fix security issues early in the development process (Alekseev, 2016).</a:t>
            </a:r>
          </a:p>
          <a:p>
            <a:pPr marL="685800" lvl="1" indent="-228600" algn="l" rtl="0">
              <a:lnSpc>
                <a:spcPct val="90000"/>
              </a:lnSpc>
              <a:spcBef>
                <a:spcPts val="0"/>
              </a:spcBef>
              <a:spcAft>
                <a:spcPts val="0"/>
              </a:spcAft>
              <a:buClr>
                <a:schemeClr val="lt1"/>
              </a:buClr>
              <a:buSzPts val="2000"/>
              <a:buChar char="•"/>
            </a:pPr>
            <a:r>
              <a:rPr lang="en-US" sz="1400" dirty="0"/>
              <a:t>Identity and access management tools like </a:t>
            </a:r>
            <a:r>
              <a:rPr lang="en-US" sz="1400" b="1" dirty="0"/>
              <a:t>Okta</a:t>
            </a:r>
            <a:r>
              <a:rPr lang="en-US" sz="1400" dirty="0"/>
              <a:t> and </a:t>
            </a:r>
            <a:r>
              <a:rPr lang="en-US" sz="1400" b="1" dirty="0"/>
              <a:t>Ping</a:t>
            </a:r>
            <a:r>
              <a:rPr lang="en-US" sz="1400" dirty="0"/>
              <a:t> Identity manage user identities and permissions to ensure secure access to the system, helping to enforce security policies and prevent unauthorized access (La Forte, 2022).</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1" name="Audio 40">
            <a:hlinkClick r:id="" action="ppaction://media"/>
            <a:extLst>
              <a:ext uri="{FF2B5EF4-FFF2-40B4-BE49-F238E27FC236}">
                <a16:creationId xmlns:a16="http://schemas.microsoft.com/office/drawing/2014/main" id="{80E54C89-2CEC-A4EF-BE3C-4B2ACA639BE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336"/>
    </mc:Choice>
    <mc:Fallback>
      <p:transition spd="slow" advTm="9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32161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512545" y="1417321"/>
            <a:ext cx="4194208" cy="472841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b="1" dirty="0"/>
              <a:t>Pros</a:t>
            </a:r>
          </a:p>
          <a:p>
            <a:pPr marL="0" lvl="0" indent="0" algn="l" rtl="0">
              <a:lnSpc>
                <a:spcPct val="90000"/>
              </a:lnSpc>
              <a:spcBef>
                <a:spcPts val="0"/>
              </a:spcBef>
              <a:spcAft>
                <a:spcPts val="0"/>
              </a:spcAft>
              <a:buClr>
                <a:schemeClr val="lt1"/>
              </a:buClr>
              <a:buSzPts val="2000"/>
              <a:buNone/>
            </a:pPr>
            <a:endParaRPr lang="en-US" dirty="0"/>
          </a:p>
          <a:p>
            <a:pPr marL="342900">
              <a:lnSpc>
                <a:spcPct val="200000"/>
              </a:lnSpc>
              <a:spcBef>
                <a:spcPts val="0"/>
              </a:spcBef>
              <a:buSzPts val="2000"/>
            </a:pPr>
            <a:r>
              <a:rPr lang="en-US" dirty="0"/>
              <a:t>Early detection of problems</a:t>
            </a:r>
          </a:p>
          <a:p>
            <a:pPr marL="342900">
              <a:lnSpc>
                <a:spcPct val="200000"/>
              </a:lnSpc>
              <a:spcBef>
                <a:spcPts val="0"/>
              </a:spcBef>
              <a:buSzPts val="2000"/>
            </a:pPr>
            <a:r>
              <a:rPr lang="en-US" dirty="0"/>
              <a:t>Cost savings in long term</a:t>
            </a:r>
          </a:p>
          <a:p>
            <a:pPr marL="342900">
              <a:lnSpc>
                <a:spcPct val="200000"/>
              </a:lnSpc>
              <a:spcBef>
                <a:spcPts val="0"/>
              </a:spcBef>
              <a:buSzPts val="2000"/>
            </a:pPr>
            <a:r>
              <a:rPr lang="en-US" dirty="0"/>
              <a:t>Continuous monitoring</a:t>
            </a:r>
          </a:p>
          <a:p>
            <a:pPr marL="342900">
              <a:lnSpc>
                <a:spcPct val="200000"/>
              </a:lnSpc>
              <a:spcBef>
                <a:spcPts val="0"/>
              </a:spcBef>
              <a:buSzPts val="2000"/>
            </a:pPr>
            <a:r>
              <a:rPr lang="en-US" dirty="0"/>
              <a:t>Stronger defense to attack</a:t>
            </a:r>
          </a:p>
          <a:p>
            <a:pPr marL="342900">
              <a:lnSpc>
                <a:spcPct val="200000"/>
              </a:lnSpc>
              <a:spcBef>
                <a:spcPts val="0"/>
              </a:spcBef>
              <a:buSzPts val="2000"/>
            </a:pPr>
            <a:r>
              <a:rPr lang="en-US" dirty="0"/>
              <a:t>Easier to maintain</a:t>
            </a:r>
            <a:endParaRPr dirty="0"/>
          </a:p>
        </p:txBody>
      </p:sp>
      <p:sp>
        <p:nvSpPr>
          <p:cNvPr id="2" name="Text Placeholder 1">
            <a:extLst>
              <a:ext uri="{FF2B5EF4-FFF2-40B4-BE49-F238E27FC236}">
                <a16:creationId xmlns:a16="http://schemas.microsoft.com/office/drawing/2014/main" id="{C5B97987-4288-622F-8A3D-34AB3C863F4B}"/>
              </a:ext>
            </a:extLst>
          </p:cNvPr>
          <p:cNvSpPr>
            <a:spLocks noGrp="1"/>
          </p:cNvSpPr>
          <p:nvPr>
            <p:ph type="body" idx="2"/>
          </p:nvPr>
        </p:nvSpPr>
        <p:spPr>
          <a:xfrm>
            <a:off x="6530842" y="1417321"/>
            <a:ext cx="4553232" cy="4728410"/>
          </a:xfrm>
        </p:spPr>
        <p:txBody>
          <a:bodyPr/>
          <a:lstStyle/>
          <a:p>
            <a:pPr marL="114300" indent="0">
              <a:buNone/>
            </a:pPr>
            <a:r>
              <a:rPr lang="en-US" b="1" dirty="0"/>
              <a:t>Cons</a:t>
            </a:r>
          </a:p>
          <a:p>
            <a:pPr>
              <a:lnSpc>
                <a:spcPct val="200000"/>
              </a:lnSpc>
            </a:pPr>
            <a:r>
              <a:rPr lang="en-US" dirty="0"/>
              <a:t>Upfront cost increase</a:t>
            </a:r>
          </a:p>
          <a:p>
            <a:pPr>
              <a:lnSpc>
                <a:spcPct val="200000"/>
              </a:lnSpc>
            </a:pPr>
            <a:r>
              <a:rPr lang="en-US" dirty="0"/>
              <a:t>More knowledgeable staff needed</a:t>
            </a:r>
          </a:p>
          <a:p>
            <a:pPr>
              <a:lnSpc>
                <a:spcPct val="200000"/>
              </a:lnSpc>
            </a:pPr>
            <a:r>
              <a:rPr lang="en-US" dirty="0"/>
              <a:t>More complexity could lead to unforeseen issues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0" name="Audio 29">
            <a:hlinkClick r:id="" action="ppaction://media"/>
            <a:extLst>
              <a:ext uri="{FF2B5EF4-FFF2-40B4-BE49-F238E27FC236}">
                <a16:creationId xmlns:a16="http://schemas.microsoft.com/office/drawing/2014/main" id="{339BC87D-5EE4-C04B-7D2C-867567281BB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921"/>
    </mc:Choice>
    <mc:Fallback>
      <p:transition spd="slow" advTm="5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1891365"/>
            <a:ext cx="10820400" cy="4351384"/>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This policy does not account for post-production response. Often there are issue that the public will find both with the functionality and vulnerability of the program. </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There is no plan in place for implementing this policy. The recommendation would be to address this policy with all staff to ensure the policy plan is understood and followed.</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Accurately report any issue as they arise for documentation purposes. The same is true for remedies to any of those issues. </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Continued growth and development of the above policy.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3" name="Audio 32">
            <a:hlinkClick r:id="" action="ppaction://media"/>
            <a:extLst>
              <a:ext uri="{FF2B5EF4-FFF2-40B4-BE49-F238E27FC236}">
                <a16:creationId xmlns:a16="http://schemas.microsoft.com/office/drawing/2014/main" id="{D699BF8A-97BC-F9A7-3099-27B9A826CE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004"/>
    </mc:Choice>
    <mc:Fallback>
      <p:transition spd="slow" advTm="44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200"/>
              <a:buNone/>
            </a:pPr>
            <a:endParaRPr lang="en-US" sz="2400" dirty="0">
              <a:solidFill>
                <a:schemeClr val="bg1"/>
              </a:solidFill>
              <a:effectLst/>
              <a:latin typeface="Calibri" panose="020F0502020204030204" pitchFamily="34" charset="0"/>
              <a:ea typeface="Calibri" panose="020F0502020204030204" pitchFamily="34" charset="0"/>
            </a:endParaRP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Validate</a:t>
            </a:r>
            <a:r>
              <a:rPr lang="en-US" sz="2400" b="1" dirty="0">
                <a:solidFill>
                  <a:schemeClr val="bg1"/>
                </a:solidFill>
                <a:effectLst/>
                <a:latin typeface="Calibri" panose="020F0502020204030204" pitchFamily="34" charset="0"/>
                <a:ea typeface="Calibri" panose="020F0502020204030204" pitchFamily="34" charset="0"/>
              </a:rPr>
              <a:t> </a:t>
            </a:r>
            <a:r>
              <a:rPr lang="en-US" sz="2400" dirty="0">
                <a:solidFill>
                  <a:schemeClr val="bg1"/>
                </a:solidFill>
                <a:effectLst/>
                <a:latin typeface="Calibri" panose="020F0502020204030204" pitchFamily="34" charset="0"/>
                <a:ea typeface="Calibri" panose="020F0502020204030204" pitchFamily="34" charset="0"/>
              </a:rPr>
              <a:t>Input Data</a:t>
            </a: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Heed Compiler Warnings</a:t>
            </a: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Architect and Design for Security Policies</a:t>
            </a:r>
            <a:endParaRPr lang="en-US" sz="2400" dirty="0">
              <a:solidFill>
                <a:schemeClr val="bg1"/>
              </a:solidFill>
              <a:latin typeface="Calibri" panose="020F0502020204030204" pitchFamily="34" charset="0"/>
              <a:ea typeface="Calibri" panose="020F0502020204030204" pitchFamily="34" charset="0"/>
            </a:endParaRP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Keep It Simple</a:t>
            </a: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Use Effective Quality Assurance Techniques</a:t>
            </a:r>
            <a:endParaRPr lang="en-US" sz="2400" dirty="0">
              <a:solidFill>
                <a:schemeClr val="bg1"/>
              </a:solidFill>
              <a:latin typeface="Calibri" panose="020F0502020204030204" pitchFamily="34" charset="0"/>
              <a:ea typeface="Calibri" panose="020F0502020204030204" pitchFamily="34" charset="0"/>
            </a:endParaRPr>
          </a:p>
          <a:p>
            <a:pPr marL="228600" lvl="0" indent="-228600" algn="l" rtl="0">
              <a:lnSpc>
                <a:spcPct val="200000"/>
              </a:lnSpc>
              <a:spcBef>
                <a:spcPts val="0"/>
              </a:spcBef>
              <a:spcAft>
                <a:spcPts val="0"/>
              </a:spcAft>
              <a:buClr>
                <a:schemeClr val="lt1"/>
              </a:buClr>
              <a:buSzPts val="2200"/>
              <a:buChar char="•"/>
            </a:pPr>
            <a:r>
              <a:rPr lang="en-US" sz="2400" dirty="0">
                <a:solidFill>
                  <a:schemeClr val="bg1"/>
                </a:solidFill>
                <a:effectLst/>
                <a:latin typeface="Calibri" panose="020F0502020204030204" pitchFamily="34" charset="0"/>
                <a:ea typeface="Calibri" panose="020F0502020204030204" pitchFamily="34" charset="0"/>
              </a:rPr>
              <a:t>Adopt a Secure Coding Standard</a:t>
            </a:r>
            <a:endParaRPr sz="2400" dirty="0">
              <a:solidFill>
                <a:schemeClr val="bg1"/>
              </a:solidFill>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7" name="Audio 36">
            <a:hlinkClick r:id="" action="ppaction://media"/>
            <a:extLst>
              <a:ext uri="{FF2B5EF4-FFF2-40B4-BE49-F238E27FC236}">
                <a16:creationId xmlns:a16="http://schemas.microsoft.com/office/drawing/2014/main" id="{478FAF2B-5531-B70C-BAF7-32C9C0418F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693"/>
    </mc:Choice>
    <mc:Fallback>
      <p:transition spd="slow" advTm="120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916774" y="7616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005839"/>
            <a:ext cx="10820400" cy="5476775"/>
          </a:xfrm>
          <a:prstGeom prst="rect">
            <a:avLst/>
          </a:prstGeom>
          <a:noFill/>
          <a:ln>
            <a:noFill/>
          </a:ln>
        </p:spPr>
        <p:txBody>
          <a:bodyPr spcFirstLastPara="1" wrap="square" lIns="91425" tIns="45700" rIns="91425" bIns="45700" anchor="t" anchorCtr="0">
            <a:noAutofit/>
          </a:bodyPr>
          <a:lstStyle/>
          <a:p>
            <a:pPr marL="0" marR="0" indent="-457200">
              <a:lnSpc>
                <a:spcPct val="100000"/>
              </a:lnSpc>
              <a:spcBef>
                <a:spcPts val="0"/>
              </a:spcBef>
              <a:spcAft>
                <a:spcPts val="0"/>
              </a:spcAft>
              <a:buNone/>
            </a:pPr>
            <a:r>
              <a:rPr lang="en-US" sz="1600" dirty="0">
                <a:effectLst/>
                <a:latin typeface="Calibri" panose="020F0502020204030204" pitchFamily="34" charset="0"/>
                <a:ea typeface="Calibri" panose="020F0502020204030204" pitchFamily="34" charset="0"/>
              </a:rPr>
              <a:t>Smith, J. (2020). Encryption at Rest and Encryption in Use Policies. Retrieved from </a:t>
            </a:r>
            <a:r>
              <a:rPr lang="en-US" sz="1600" dirty="0">
                <a:effectLst/>
                <a:latin typeface="Calibri" panose="020F0502020204030204" pitchFamily="34" charset="0"/>
                <a:ea typeface="Calibri" panose="020F0502020204030204" pitchFamily="34" charset="0"/>
                <a:hlinkClick r:id="rId4"/>
              </a:rPr>
              <a:t>https://www.example.com/encryption-policies</a:t>
            </a:r>
            <a:r>
              <a:rPr lang="en-US" sz="1600" dirty="0">
                <a:effectLst/>
                <a:latin typeface="Calibri" panose="020F0502020204030204" pitchFamily="34" charset="0"/>
                <a:ea typeface="Calibri" panose="020F0502020204030204" pitchFamily="34" charset="0"/>
              </a:rPr>
              <a:t> </a:t>
            </a:r>
          </a:p>
          <a:p>
            <a:pPr marL="0" marR="0" indent="-457200">
              <a:lnSpc>
                <a:spcPct val="100000"/>
              </a:lnSpc>
              <a:spcBef>
                <a:spcPts val="0"/>
              </a:spcBef>
              <a:spcAft>
                <a:spcPts val="0"/>
              </a:spcAft>
              <a:buNone/>
            </a:pPr>
            <a:r>
              <a:rPr lang="en-US" sz="1600" dirty="0">
                <a:effectLst/>
                <a:latin typeface="Calibri" panose="020F0502020204030204" pitchFamily="34" charset="0"/>
                <a:ea typeface="Calibri" panose="020F0502020204030204" pitchFamily="34" charset="0"/>
              </a:rPr>
              <a:t> </a:t>
            </a:r>
          </a:p>
          <a:p>
            <a:pPr marL="0" marR="0" indent="-457200">
              <a:lnSpc>
                <a:spcPct val="100000"/>
              </a:lnSpc>
              <a:spcBef>
                <a:spcPts val="0"/>
              </a:spcBef>
              <a:spcAft>
                <a:spcPts val="0"/>
              </a:spcAft>
              <a:buNone/>
            </a:pPr>
            <a:r>
              <a:rPr lang="en-US" sz="1600" dirty="0">
                <a:effectLst/>
                <a:latin typeface="Calibri" panose="020F0502020204030204" pitchFamily="34" charset="0"/>
                <a:ea typeface="Calibri" panose="020F0502020204030204" pitchFamily="34" charset="0"/>
              </a:rPr>
              <a:t>NIST. (2017). Authentication and Authorization Policies. Retrieved from </a:t>
            </a:r>
            <a:r>
              <a:rPr lang="en-US" sz="1600" dirty="0">
                <a:effectLst/>
                <a:latin typeface="Calibri" panose="020F0502020204030204" pitchFamily="34" charset="0"/>
                <a:ea typeface="Calibri" panose="020F0502020204030204" pitchFamily="34" charset="0"/>
                <a:hlinkClick r:id="rId5"/>
              </a:rPr>
              <a:t>https://www.nist.gov/cyberframework/online-learning/authentication-and-authorization-policies</a:t>
            </a:r>
            <a:r>
              <a:rPr lang="en-US" sz="1600" dirty="0">
                <a:effectLst/>
                <a:latin typeface="Calibri" panose="020F0502020204030204" pitchFamily="34" charset="0"/>
                <a:ea typeface="Calibri" panose="020F0502020204030204" pitchFamily="34" charset="0"/>
              </a:rPr>
              <a:t> </a:t>
            </a:r>
          </a:p>
          <a:p>
            <a:pPr marL="0" marR="0" indent="-457200">
              <a:lnSpc>
                <a:spcPct val="100000"/>
              </a:lnSpc>
              <a:spcBef>
                <a:spcPts val="0"/>
              </a:spcBef>
              <a:spcAft>
                <a:spcPts val="0"/>
              </a:spcAft>
              <a:buNone/>
            </a:pPr>
            <a:r>
              <a:rPr lang="en-US" sz="1600" dirty="0">
                <a:effectLst/>
                <a:latin typeface="Calibri" panose="020F0502020204030204" pitchFamily="34" charset="0"/>
                <a:ea typeface="Calibri" panose="020F0502020204030204" pitchFamily="34" charset="0"/>
              </a:rPr>
              <a:t> </a:t>
            </a:r>
          </a:p>
          <a:p>
            <a:pPr marL="0" marR="0" indent="-457200">
              <a:lnSpc>
                <a:spcPct val="100000"/>
              </a:lnSpc>
              <a:spcBef>
                <a:spcPts val="0"/>
              </a:spcBef>
              <a:spcAft>
                <a:spcPts val="0"/>
              </a:spcAft>
              <a:buNone/>
            </a:pPr>
            <a:r>
              <a:rPr lang="en-US" sz="1600" dirty="0">
                <a:effectLst/>
                <a:latin typeface="Calibri" panose="020F0502020204030204" pitchFamily="34" charset="0"/>
                <a:ea typeface="Calibri" panose="020F0502020204030204" pitchFamily="34" charset="0"/>
              </a:rPr>
              <a:t>NIST. (2018). Guide to TLS. Retrieved from </a:t>
            </a:r>
            <a:r>
              <a:rPr lang="en-US" sz="1600" dirty="0">
                <a:effectLst/>
                <a:latin typeface="Calibri" panose="020F0502020204030204" pitchFamily="34" charset="0"/>
                <a:ea typeface="Calibri" panose="020F0502020204030204" pitchFamily="34" charset="0"/>
                <a:hlinkClick r:id="rId6"/>
              </a:rPr>
              <a:t>https://nvlpubs.nist.gov/nistpubs/SpecialPublications/NIST.SP.800-52r1.pdf</a:t>
            </a:r>
            <a:r>
              <a:rPr lang="en-US" sz="1600" dirty="0">
                <a:effectLst/>
                <a:latin typeface="Calibri" panose="020F0502020204030204" pitchFamily="34" charset="0"/>
                <a:ea typeface="Calibri" panose="020F0502020204030204" pitchFamily="34" charset="0"/>
              </a:rPr>
              <a:t> </a:t>
            </a:r>
          </a:p>
          <a:p>
            <a:pPr marL="0" lvl="0" indent="-457200" rtl="0">
              <a:lnSpc>
                <a:spcPct val="100000"/>
              </a:lnSpc>
              <a:spcBef>
                <a:spcPts val="0"/>
              </a:spcBef>
              <a:spcAft>
                <a:spcPts val="0"/>
              </a:spcAft>
              <a:buClr>
                <a:schemeClr val="lt1"/>
              </a:buClr>
              <a:buSzPts val="2200"/>
              <a:buNone/>
            </a:pPr>
            <a:endParaRPr lang="en-US" sz="1600" dirty="0"/>
          </a:p>
          <a:p>
            <a:pPr marL="0" lvl="0" indent="-457200" rtl="0">
              <a:lnSpc>
                <a:spcPct val="100000"/>
              </a:lnSpc>
              <a:spcBef>
                <a:spcPts val="0"/>
              </a:spcBef>
              <a:spcAft>
                <a:spcPts val="0"/>
              </a:spcAft>
              <a:buClr>
                <a:schemeClr val="lt1"/>
              </a:buClr>
              <a:buSzPts val="2200"/>
              <a:buNone/>
            </a:pPr>
            <a:r>
              <a:rPr lang="en-US" sz="1600" dirty="0" err="1"/>
              <a:t>Hajkova</a:t>
            </a:r>
            <a:r>
              <a:rPr lang="en-US" sz="1600" dirty="0"/>
              <a:t>, P, A. (2021). Debug memory errors with </a:t>
            </a:r>
            <a:r>
              <a:rPr lang="en-US" sz="1600" dirty="0" err="1"/>
              <a:t>Valgrind</a:t>
            </a:r>
            <a:r>
              <a:rPr lang="en-US" sz="1600" dirty="0"/>
              <a:t> and GDB. </a:t>
            </a:r>
            <a:r>
              <a:rPr lang="en-US" sz="1600" dirty="0">
                <a:hlinkClick r:id="rId7"/>
              </a:rPr>
              <a:t>https://developers.redhat.com/articles/2021/11/01/debug-memory-errors-valgrind-and-gdb#https://developers.redhat.com/articles/2021/11/01/debug-memory-errors-valgrind-and-gdb#</a:t>
            </a:r>
            <a:r>
              <a:rPr lang="en-US" sz="1600" dirty="0"/>
              <a:t> </a:t>
            </a:r>
          </a:p>
          <a:p>
            <a:pPr marL="0" lvl="0" indent="-457200" rtl="0">
              <a:lnSpc>
                <a:spcPct val="100000"/>
              </a:lnSpc>
              <a:spcBef>
                <a:spcPts val="0"/>
              </a:spcBef>
              <a:spcAft>
                <a:spcPts val="0"/>
              </a:spcAft>
              <a:buClr>
                <a:schemeClr val="lt1"/>
              </a:buClr>
              <a:buSzPts val="2200"/>
              <a:buNone/>
            </a:pPr>
            <a:endParaRPr lang="en-US" sz="1600" dirty="0"/>
          </a:p>
          <a:p>
            <a:pPr marL="0" lvl="0" indent="-457200" rtl="0">
              <a:lnSpc>
                <a:spcPct val="100000"/>
              </a:lnSpc>
              <a:spcBef>
                <a:spcPts val="0"/>
              </a:spcBef>
              <a:spcAft>
                <a:spcPts val="0"/>
              </a:spcAft>
              <a:buClr>
                <a:schemeClr val="lt1"/>
              </a:buClr>
              <a:buSzPts val="2200"/>
              <a:buNone/>
            </a:pPr>
            <a:r>
              <a:rPr lang="en-US" sz="1600" dirty="0" err="1"/>
              <a:t>n.a.</a:t>
            </a:r>
            <a:r>
              <a:rPr lang="en-US" sz="1600" dirty="0"/>
              <a:t> (2023) Continuous Integration: </a:t>
            </a:r>
            <a:r>
              <a:rPr lang="en-US" sz="1600" dirty="0" err="1"/>
              <a:t>CircleCI</a:t>
            </a:r>
            <a:r>
              <a:rPr lang="en-US" sz="1600" dirty="0"/>
              <a:t> vs Travis CI vs Jenkins vs </a:t>
            </a:r>
            <a:r>
              <a:rPr lang="en-US" sz="1600" dirty="0" err="1"/>
              <a:t>AlternativesContinuous</a:t>
            </a:r>
            <a:r>
              <a:rPr lang="en-US" sz="1600" dirty="0"/>
              <a:t> Integration: </a:t>
            </a:r>
            <a:r>
              <a:rPr lang="en-US" sz="1600" dirty="0" err="1"/>
              <a:t>CircleCI</a:t>
            </a:r>
            <a:r>
              <a:rPr lang="en-US" sz="1600" dirty="0"/>
              <a:t> vs Travis CI vs Jenkins vs Alternatives. </a:t>
            </a:r>
            <a:r>
              <a:rPr lang="en-US" sz="1600" dirty="0">
                <a:hlinkClick r:id="rId8"/>
              </a:rPr>
              <a:t>https://djangostars.com/blog/continuous-integration-circleci-vs-travisci-vs-jenkins/</a:t>
            </a:r>
            <a:r>
              <a:rPr lang="en-US" sz="1600" dirty="0"/>
              <a:t> </a:t>
            </a:r>
          </a:p>
          <a:p>
            <a:pPr marL="0" lvl="0" indent="-457200" rtl="0">
              <a:lnSpc>
                <a:spcPct val="100000"/>
              </a:lnSpc>
              <a:spcBef>
                <a:spcPts val="0"/>
              </a:spcBef>
              <a:spcAft>
                <a:spcPts val="0"/>
              </a:spcAft>
              <a:buClr>
                <a:schemeClr val="lt1"/>
              </a:buClr>
              <a:buSzPts val="2200"/>
              <a:buNone/>
            </a:pPr>
            <a:endParaRPr lang="en-US" sz="1600" dirty="0"/>
          </a:p>
          <a:p>
            <a:pPr marL="0" lvl="0" indent="-457200" rtl="0">
              <a:lnSpc>
                <a:spcPct val="100000"/>
              </a:lnSpc>
              <a:spcBef>
                <a:spcPts val="0"/>
              </a:spcBef>
              <a:spcAft>
                <a:spcPts val="0"/>
              </a:spcAft>
              <a:buClr>
                <a:schemeClr val="lt1"/>
              </a:buClr>
              <a:buSzPts val="2200"/>
              <a:buNone/>
            </a:pPr>
            <a:r>
              <a:rPr lang="en-US" sz="1600" dirty="0"/>
              <a:t>Alekseev, A. (2021). An Overview of Static Analyzers for C/C++ Code. </a:t>
            </a:r>
            <a:r>
              <a:rPr lang="en-US" sz="1600" dirty="0">
                <a:hlinkClick r:id="rId9"/>
              </a:rPr>
              <a:t>https://pvs-studio.com/en/blog/posts/0397/https://pvs-studio.com/en/blog/posts/0397/https://pvs-studio.com/en/blog/posts/0397/</a:t>
            </a:r>
            <a:r>
              <a:rPr lang="en-US" sz="1600" dirty="0"/>
              <a:t> </a:t>
            </a:r>
          </a:p>
          <a:p>
            <a:pPr marL="0" lvl="0" indent="-457200" rtl="0">
              <a:lnSpc>
                <a:spcPct val="100000"/>
              </a:lnSpc>
              <a:spcBef>
                <a:spcPts val="0"/>
              </a:spcBef>
              <a:spcAft>
                <a:spcPts val="0"/>
              </a:spcAft>
              <a:buClr>
                <a:schemeClr val="lt1"/>
              </a:buClr>
              <a:buSzPts val="2200"/>
              <a:buNone/>
            </a:pPr>
            <a:endParaRPr lang="en-US" sz="1600" dirty="0"/>
          </a:p>
          <a:p>
            <a:pPr marL="0" lvl="0" indent="-457200" rtl="0">
              <a:lnSpc>
                <a:spcPct val="100000"/>
              </a:lnSpc>
              <a:spcBef>
                <a:spcPts val="0"/>
              </a:spcBef>
              <a:spcAft>
                <a:spcPts val="0"/>
              </a:spcAft>
              <a:buClr>
                <a:schemeClr val="lt1"/>
              </a:buClr>
              <a:buSzPts val="2200"/>
              <a:buNone/>
            </a:pPr>
            <a:r>
              <a:rPr lang="en-US" sz="1600" dirty="0"/>
              <a:t>La Forte, J. (2022). Okta vs Ping: IAM software comparison. </a:t>
            </a:r>
            <a:r>
              <a:rPr lang="en-US" sz="1600" dirty="0">
                <a:hlinkClick r:id="rId10"/>
              </a:rPr>
              <a:t>https://www.techrepublic.com/article/okta-vs-ping/</a:t>
            </a:r>
            <a:r>
              <a:rPr lang="en-US" sz="1600" dirty="0"/>
              <a:t> </a:t>
            </a:r>
            <a:endParaRPr sz="1600"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3732196"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sz="2000" dirty="0"/>
              <a:t>This security policy will define security principles as well as, walkthrough the coding standards for C/C++. Additionally, this policy will address different types of encryption methods. The policy will demonstrate the proper approach to defense in depth as well as help staff develop and implement secure coding standards.</a:t>
            </a:r>
            <a:endParaRPr sz="20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66996"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0" name="Audio 39">
            <a:hlinkClick r:id="" action="ppaction://media"/>
            <a:extLst>
              <a:ext uri="{FF2B5EF4-FFF2-40B4-BE49-F238E27FC236}">
                <a16:creationId xmlns:a16="http://schemas.microsoft.com/office/drawing/2014/main" id="{30B309B7-7E9E-26A7-48DD-3B56A48A8F1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326"/>
    </mc:Choice>
    <mc:Fallback>
      <p:transition spd="slow" advTm="1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1600" dirty="0"/>
              <a:t>Higher priority threats should be addressed immediately as these have the highest likelihood of causing damage. </a:t>
            </a:r>
          </a:p>
          <a:p>
            <a:pPr marL="228600" lvl="0" indent="-88900" algn="l" rtl="0">
              <a:lnSpc>
                <a:spcPct val="90000"/>
              </a:lnSpc>
              <a:spcBef>
                <a:spcPts val="1000"/>
              </a:spcBef>
              <a:spcAft>
                <a:spcPts val="0"/>
              </a:spcAft>
              <a:buClr>
                <a:schemeClr val="lt1"/>
              </a:buClr>
              <a:buSzPts val="2200"/>
              <a:buNone/>
            </a:pPr>
            <a:r>
              <a:rPr lang="en-US" sz="1600" dirty="0"/>
              <a:t>Lower priority risks should also still be addressed even though the likelihood of occurring or causing harm  minimal. It is still good practice to address risk as they arise. </a:t>
            </a:r>
          </a:p>
        </p:txBody>
      </p:sp>
      <p:graphicFrame>
        <p:nvGraphicFramePr>
          <p:cNvPr id="161" name="Google Shape;161;p4" descr="Alt text required"/>
          <p:cNvGraphicFramePr/>
          <p:nvPr>
            <p:extLst>
              <p:ext uri="{D42A27DB-BD31-4B8C-83A1-F6EECF244321}">
                <p14:modId xmlns:p14="http://schemas.microsoft.com/office/powerpoint/2010/main" val="3591876591"/>
              </p:ext>
            </p:extLst>
          </p:nvPr>
        </p:nvGraphicFramePr>
        <p:xfrm>
          <a:off x="3283287" y="2057401"/>
          <a:ext cx="7835225" cy="4329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STR-50-CPP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MEM-50-CPP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ERR-51-CPP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INT-30-C</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MEM-52-CPP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EXP-53-CPP</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STR-50-CPP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MEM-50-CPP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INT-30-C</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MEM-52-CPP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EXP-53-CPP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INT-50-CPP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EXP-52-CPP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ERR-51-CPP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INT-50-CPP</a:t>
                      </a:r>
                    </a:p>
                    <a:p>
                      <a:pPr marL="0" marR="0" lvl="0" indent="0" algn="ctr" rtl="0">
                        <a:lnSpc>
                          <a:spcPct val="100000"/>
                        </a:lnSpc>
                        <a:spcBef>
                          <a:spcPts val="0"/>
                        </a:spcBef>
                        <a:spcAft>
                          <a:spcPts val="0"/>
                        </a:spcAft>
                        <a:buClr>
                          <a:srgbClr val="000000"/>
                        </a:buClr>
                        <a:buSzPts val="3600"/>
                        <a:buFont typeface="Arial"/>
                        <a:buNone/>
                      </a:pPr>
                      <a:r>
                        <a:rPr lang="en-US" sz="2000" dirty="0">
                          <a:effectLst/>
                          <a:latin typeface="Calibri" panose="020F0502020204030204" pitchFamily="34" charset="0"/>
                          <a:ea typeface="Calibri" panose="020F0502020204030204" pitchFamily="34" charset="0"/>
                        </a:rPr>
                        <a:t>EXP-52-CPP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0A8F4599-72FF-4BF8-610A-3D688E4146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42"/>
    </mc:Choice>
    <mc:Fallback>
      <p:transition spd="slow" advTm="26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A25761A5-AC7C-0DCD-677B-FB1E70C3951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578"/>
    </mc:Choice>
    <mc:Fallback>
      <p:transition spd="slow" advTm="174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1800" dirty="0"/>
              <a:t>Data Type</a:t>
            </a:r>
          </a:p>
          <a:p>
            <a:pPr marL="228600" lvl="0" indent="-228600" algn="l" rtl="0">
              <a:lnSpc>
                <a:spcPct val="90000"/>
              </a:lnSpc>
              <a:spcBef>
                <a:spcPts val="0"/>
              </a:spcBef>
              <a:spcAft>
                <a:spcPts val="0"/>
              </a:spcAft>
              <a:buClr>
                <a:schemeClr val="lt1"/>
              </a:buClr>
              <a:buSzPts val="2000"/>
              <a:buChar char="•"/>
            </a:pPr>
            <a:r>
              <a:rPr lang="en-US" sz="1800" dirty="0"/>
              <a:t>Data Value</a:t>
            </a:r>
          </a:p>
          <a:p>
            <a:pPr marL="228600" indent="-228600">
              <a:spcBef>
                <a:spcPts val="0"/>
              </a:spcBef>
              <a:buSzPts val="2000"/>
            </a:pPr>
            <a:r>
              <a:rPr lang="en-US" sz="1800" dirty="0"/>
              <a:t>Integer Overflow and Underflow</a:t>
            </a:r>
          </a:p>
          <a:p>
            <a:pPr marL="228600" lvl="0" indent="-228600" algn="l" rtl="0">
              <a:lnSpc>
                <a:spcPct val="90000"/>
              </a:lnSpc>
              <a:spcBef>
                <a:spcPts val="0"/>
              </a:spcBef>
              <a:spcAft>
                <a:spcPts val="0"/>
              </a:spcAft>
              <a:buClr>
                <a:schemeClr val="lt1"/>
              </a:buClr>
              <a:buSzPts val="2000"/>
              <a:buChar char="•"/>
            </a:pPr>
            <a:r>
              <a:rPr lang="en-US" sz="1800" dirty="0"/>
              <a:t>String Correctness</a:t>
            </a:r>
          </a:p>
          <a:p>
            <a:pPr marL="228600" lvl="0" indent="-228600" algn="l" rtl="0">
              <a:lnSpc>
                <a:spcPct val="90000"/>
              </a:lnSpc>
              <a:spcBef>
                <a:spcPts val="0"/>
              </a:spcBef>
              <a:spcAft>
                <a:spcPts val="0"/>
              </a:spcAft>
              <a:buClr>
                <a:schemeClr val="lt1"/>
              </a:buClr>
              <a:buSzPts val="2000"/>
              <a:buChar char="•"/>
            </a:pPr>
            <a:r>
              <a:rPr lang="en-US" sz="1800" dirty="0"/>
              <a:t>SQL Injection</a:t>
            </a:r>
          </a:p>
          <a:p>
            <a:pPr marL="228600" lvl="0" indent="-228600" algn="l" rtl="0">
              <a:lnSpc>
                <a:spcPct val="90000"/>
              </a:lnSpc>
              <a:spcBef>
                <a:spcPts val="0"/>
              </a:spcBef>
              <a:spcAft>
                <a:spcPts val="0"/>
              </a:spcAft>
              <a:buClr>
                <a:schemeClr val="lt1"/>
              </a:buClr>
              <a:buSzPts val="2000"/>
              <a:buChar char="•"/>
            </a:pPr>
            <a:r>
              <a:rPr lang="en-US" sz="1800" dirty="0"/>
              <a:t>Memory Protection</a:t>
            </a:r>
          </a:p>
          <a:p>
            <a:pPr marL="228600" lvl="0" indent="-228600" algn="l" rtl="0">
              <a:lnSpc>
                <a:spcPct val="90000"/>
              </a:lnSpc>
              <a:spcBef>
                <a:spcPts val="0"/>
              </a:spcBef>
              <a:spcAft>
                <a:spcPts val="0"/>
              </a:spcAft>
              <a:buClr>
                <a:schemeClr val="lt1"/>
              </a:buClr>
              <a:buSzPts val="2000"/>
              <a:buChar char="•"/>
            </a:pPr>
            <a:r>
              <a:rPr lang="en-US" sz="1800" dirty="0"/>
              <a:t>Assertions</a:t>
            </a:r>
          </a:p>
          <a:p>
            <a:pPr marL="228600" lvl="0" indent="-228600" algn="l" rtl="0">
              <a:lnSpc>
                <a:spcPct val="90000"/>
              </a:lnSpc>
              <a:spcBef>
                <a:spcPts val="0"/>
              </a:spcBef>
              <a:spcAft>
                <a:spcPts val="0"/>
              </a:spcAft>
              <a:buClr>
                <a:schemeClr val="lt1"/>
              </a:buClr>
              <a:buSzPts val="2000"/>
              <a:buChar char="•"/>
            </a:pPr>
            <a:r>
              <a:rPr lang="en-US" sz="1800" dirty="0"/>
              <a:t>Exceptions</a:t>
            </a:r>
          </a:p>
          <a:p>
            <a:pPr marL="228600" lvl="0" indent="-228600" algn="l" rtl="0">
              <a:lnSpc>
                <a:spcPct val="90000"/>
              </a:lnSpc>
              <a:spcBef>
                <a:spcPts val="0"/>
              </a:spcBef>
              <a:spcAft>
                <a:spcPts val="0"/>
              </a:spcAft>
              <a:buClr>
                <a:schemeClr val="lt1"/>
              </a:buClr>
              <a:buSzPts val="2000"/>
              <a:buChar char="•"/>
            </a:pPr>
            <a:r>
              <a:rPr lang="en-US" sz="1800" dirty="0"/>
              <a:t>Resource Management</a:t>
            </a:r>
          </a:p>
          <a:p>
            <a:pPr marL="228600" lvl="0" indent="-228600" algn="l" rtl="0">
              <a:lnSpc>
                <a:spcPct val="90000"/>
              </a:lnSpc>
              <a:spcBef>
                <a:spcPts val="0"/>
              </a:spcBef>
              <a:spcAft>
                <a:spcPts val="0"/>
              </a:spcAft>
              <a:buClr>
                <a:schemeClr val="lt1"/>
              </a:buClr>
              <a:buSzPts val="2000"/>
              <a:buChar char="•"/>
            </a:pPr>
            <a:r>
              <a:rPr lang="en-US" sz="1800" dirty="0"/>
              <a:t>Expressions</a:t>
            </a:r>
            <a:endParaRPr sz="1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6178FB5D-D9B9-1115-9F76-4FD5953391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60"/>
    </mc:Choice>
    <mc:Fallback>
      <p:transition spd="slow" advTm="45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1800" b="1" u="sng" dirty="0">
                <a:effectLst/>
                <a:latin typeface="Calibri" panose="020F0502020204030204" pitchFamily="34" charset="0"/>
                <a:ea typeface="Calibri" panose="020F0502020204030204" pitchFamily="34" charset="0"/>
              </a:rPr>
              <a:t>Encryption at rest </a:t>
            </a:r>
            <a:r>
              <a:rPr lang="en-US" sz="1800" dirty="0">
                <a:effectLst/>
                <a:latin typeface="Calibri" panose="020F0502020204030204" pitchFamily="34" charset="0"/>
                <a:ea typeface="Calibri" panose="020F0502020204030204" pitchFamily="34" charset="0"/>
              </a:rPr>
              <a:t>-This policy applies to data that is stored on any type of device, such as servers, laptops, or USB drives (Smith, 2020). All data stored on company-owned devices must be encrypted to prevent unauthorized access in case of theft or loss. Encryption at rest must be enforced using strong encryption algorithms such as AES-256 or RSA-4096.</a:t>
            </a:r>
          </a:p>
          <a:p>
            <a:pPr marL="0" lvl="0" indent="0" algn="l" rtl="0">
              <a:lnSpc>
                <a:spcPct val="90000"/>
              </a:lnSpc>
              <a:spcBef>
                <a:spcPts val="0"/>
              </a:spcBef>
              <a:spcAft>
                <a:spcPts val="0"/>
              </a:spcAft>
              <a:buClr>
                <a:schemeClr val="lt1"/>
              </a:buClr>
              <a:buSzPts val="2000"/>
              <a:buNone/>
            </a:pPr>
            <a:endParaRPr lang="en-US" sz="1800" dirty="0">
              <a:effectLst/>
              <a:latin typeface="Calibri" panose="020F050202020403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1800" b="1" u="sng" dirty="0">
                <a:effectLst/>
                <a:latin typeface="Calibri" panose="020F0502020204030204" pitchFamily="34" charset="0"/>
                <a:ea typeface="Calibri" panose="020F0502020204030204" pitchFamily="34" charset="0"/>
              </a:rPr>
              <a:t>Encryption at flight </a:t>
            </a:r>
            <a:r>
              <a:rPr lang="en-US" sz="1800" dirty="0">
                <a:effectLst/>
                <a:latin typeface="Calibri" panose="020F0502020204030204" pitchFamily="34" charset="0"/>
                <a:ea typeface="Calibri" panose="020F0502020204030204" pitchFamily="34" charset="0"/>
              </a:rPr>
              <a:t>- This policy requires all data in transit to be encrypted using an approved encryption algorithm (NIST, 2018). This policy applies to data that is being transmitted across a network, such as emails or online transactions. All data transmitted over company-owned networks must be encrypted to prevent unauthorized access or interception. Encryption in flight must be enforced using secure protocols such as SSL/TLS.</a:t>
            </a:r>
          </a:p>
          <a:p>
            <a:pPr marL="0" lvl="0" indent="0" algn="l" rtl="0">
              <a:lnSpc>
                <a:spcPct val="90000"/>
              </a:lnSpc>
              <a:spcBef>
                <a:spcPts val="0"/>
              </a:spcBef>
              <a:spcAft>
                <a:spcPts val="0"/>
              </a:spcAft>
              <a:buClr>
                <a:schemeClr val="lt1"/>
              </a:buClr>
              <a:buSzPts val="2000"/>
              <a:buNone/>
            </a:pPr>
            <a:endParaRPr lang="en-US" sz="1800" dirty="0">
              <a:effectLst/>
              <a:latin typeface="Calibri" panose="020F050202020403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1800" b="1" u="sng" dirty="0">
                <a:effectLst/>
                <a:latin typeface="Calibri" panose="020F0502020204030204" pitchFamily="34" charset="0"/>
                <a:ea typeface="Calibri" panose="020F0502020204030204" pitchFamily="34" charset="0"/>
              </a:rPr>
              <a:t>Encryption in use</a:t>
            </a:r>
            <a:r>
              <a:rPr lang="en-US" sz="1800" b="1" u="sng" dirty="0">
                <a:latin typeface="Calibri" panose="020F0502020204030204" pitchFamily="34" charset="0"/>
                <a:ea typeface="Calibri" panose="020F0502020204030204" pitchFamily="34" charset="0"/>
              </a:rPr>
              <a:t> </a:t>
            </a:r>
            <a:r>
              <a:rPr lang="en-US" sz="1800" dirty="0">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This policy requires all sensitive data processed or used on company systems to be encrypted using an approved encryption algorithm (Smith, 2020). This policy applies to data that is being processed by an application or stored in memory. All sensitive data must be encrypted while in use to prevent unauthorized access in case of application exploits. Encryption in use must be enforced using secure libraries or hardware encryption devices.</a:t>
            </a:r>
            <a:endParaRPr sz="1600" b="1" u="sng"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0" name="Audio 39">
            <a:hlinkClick r:id="" action="ppaction://media"/>
            <a:extLst>
              <a:ext uri="{FF2B5EF4-FFF2-40B4-BE49-F238E27FC236}">
                <a16:creationId xmlns:a16="http://schemas.microsoft.com/office/drawing/2014/main" id="{34ADEA2E-09AF-C625-4A3F-922204B1C5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802"/>
    </mc:Choice>
    <mc:Fallback>
      <p:transition spd="slow" advTm="76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1800" b="1" u="sng" dirty="0">
                <a:effectLst/>
                <a:latin typeface="Calibri" panose="020F0502020204030204" pitchFamily="34" charset="0"/>
                <a:ea typeface="Calibri" panose="020F0502020204030204" pitchFamily="34" charset="0"/>
              </a:rPr>
              <a:t>Authentication</a:t>
            </a:r>
            <a:r>
              <a:rPr lang="en-US" sz="2400" dirty="0">
                <a:effectLst/>
                <a:latin typeface="Calibri" panose="020F0502020204030204" pitchFamily="34" charset="0"/>
                <a:ea typeface="Calibri" panose="020F0502020204030204" pitchFamily="34" charset="0"/>
              </a:rPr>
              <a:t> - </a:t>
            </a:r>
            <a:r>
              <a:rPr lang="en-US" sz="1800" dirty="0">
                <a:effectLst/>
                <a:latin typeface="Calibri" panose="020F0502020204030204" pitchFamily="34" charset="0"/>
                <a:ea typeface="Calibri" panose="020F0502020204030204" pitchFamily="34" charset="0"/>
              </a:rPr>
              <a:t>All users and systems must be authenticated before accessing any company-owned resources. Authentication must be enforced using strong authentication methods such as multi-factor authentication (MFA) or biometric authentication.</a:t>
            </a:r>
          </a:p>
          <a:p>
            <a:pPr marL="0" lvl="0" indent="0" algn="l" rtl="0">
              <a:lnSpc>
                <a:spcPct val="90000"/>
              </a:lnSpc>
              <a:spcBef>
                <a:spcPts val="0"/>
              </a:spcBef>
              <a:spcAft>
                <a:spcPts val="0"/>
              </a:spcAft>
              <a:buClr>
                <a:schemeClr val="lt1"/>
              </a:buClr>
              <a:buSzPts val="2400"/>
              <a:buNone/>
            </a:pPr>
            <a:endParaRPr lang="en-US" sz="2400" dirty="0">
              <a:effectLst/>
              <a:latin typeface="Calibri" panose="020F050202020403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400"/>
              <a:buNone/>
            </a:pPr>
            <a:r>
              <a:rPr lang="en-US" sz="1800" b="1" u="sng" dirty="0">
                <a:effectLst/>
                <a:latin typeface="Calibri" panose="020F0502020204030204" pitchFamily="34" charset="0"/>
                <a:ea typeface="Calibri" panose="020F0502020204030204" pitchFamily="34" charset="0"/>
              </a:rPr>
              <a:t>Authorization</a:t>
            </a:r>
            <a:r>
              <a:rPr lang="en-US" sz="1800" dirty="0">
                <a:effectLst/>
                <a:latin typeface="Calibri" panose="020F0502020204030204" pitchFamily="34" charset="0"/>
                <a:ea typeface="Calibri" panose="020F0502020204030204" pitchFamily="34" charset="0"/>
              </a:rPr>
              <a:t> - This policy applies to the process of granting access to company-owned resources. All access to company-owned resources must be authorized based on the user or system's role and responsibility. Authorization must be enforced using access control mechanisms such as Role-Based Access Control (RBAC) or Attribute-Based Access Control (ABAC).</a:t>
            </a:r>
          </a:p>
          <a:p>
            <a:pPr marL="0" lvl="0" indent="0" algn="l" rtl="0">
              <a:lnSpc>
                <a:spcPct val="90000"/>
              </a:lnSpc>
              <a:spcBef>
                <a:spcPts val="0"/>
              </a:spcBef>
              <a:spcAft>
                <a:spcPts val="0"/>
              </a:spcAft>
              <a:buClr>
                <a:schemeClr val="lt1"/>
              </a:buClr>
              <a:buSzPts val="2400"/>
              <a:buNone/>
            </a:pPr>
            <a:endParaRPr lang="en-US" sz="1800" dirty="0">
              <a:effectLst/>
              <a:latin typeface="Calibri" panose="020F050202020403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400"/>
              <a:buNone/>
            </a:pPr>
            <a:r>
              <a:rPr lang="en-US" sz="1800" b="1" u="sng" dirty="0">
                <a:effectLst/>
                <a:latin typeface="Calibri" panose="020F0502020204030204" pitchFamily="34" charset="0"/>
                <a:ea typeface="Calibri" panose="020F0502020204030204" pitchFamily="34" charset="0"/>
              </a:rPr>
              <a:t>Accounting</a:t>
            </a:r>
            <a:r>
              <a:rPr lang="en-US" sz="1800" dirty="0">
                <a:latin typeface="Calibri" panose="020F0502020204030204" pitchFamily="34" charset="0"/>
                <a:ea typeface="Calibri" panose="020F0502020204030204" pitchFamily="34" charset="0"/>
              </a:rPr>
              <a:t> - </a:t>
            </a:r>
            <a:r>
              <a:rPr lang="en-US" sz="1800" dirty="0">
                <a:effectLst/>
                <a:latin typeface="Calibri" panose="020F0502020204030204" pitchFamily="34" charset="0"/>
                <a:ea typeface="Calibri" panose="020F0502020204030204" pitchFamily="34" charset="0"/>
              </a:rPr>
              <a:t>This policy applies to the process of tracking the usage of company-owned resources. All activities performed by users or systems must be logged and audited regularly to detect any unauthorized access or suspicious activity. Accounting must be enforced using secure logging mechanisms and regular auditing.</a:t>
            </a:r>
            <a:endParaRPr b="1" u="sng"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7DDCF924-A02C-F180-8C2E-AB45FD8DE04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594"/>
    </mc:Choice>
    <mc:Fallback>
      <p:transition spd="slow" advTm="7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2000" dirty="0"/>
              <a:t>One example of a coding vulnerability is an SQL injection attack. SQL injection is a type of security vulnerability that can occur in a website or application that uses SQL (Structured Query Language) to interact with a database. It happens when an attacker inputs malicious SQL code into a text field on a web page or application that is designed to interact with a database, and that code is then executed by the database. The purpose of SQL injection is to enable an attacker to access or modify data in a database that they should not have access to, or to execute arbitrary commands on the server hosting the database.  </a:t>
            </a:r>
          </a:p>
          <a:p>
            <a:r>
              <a:rPr lang="en-US" sz="2000" dirty="0"/>
              <a:t>Here are some positive and negative test cases to check for SQL injection vulnerabilities: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A1FEEB89-3C0A-3FBE-5E32-2905F4C2D9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6250" t="-456250" r="-456250" b="-4562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507"/>
    </mc:Choice>
    <mc:Fallback>
      <p:transition spd="slow" advTm="51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5C9D-2471-34B4-F48B-04FC7F483E88}"/>
              </a:ext>
            </a:extLst>
          </p:cNvPr>
          <p:cNvSpPr>
            <a:spLocks noGrp="1"/>
          </p:cNvSpPr>
          <p:nvPr>
            <p:ph type="title"/>
          </p:nvPr>
        </p:nvSpPr>
        <p:spPr/>
        <p:txBody>
          <a:bodyPr/>
          <a:lstStyle/>
          <a:p>
            <a:r>
              <a:rPr lang="en-US" dirty="0"/>
              <a:t>Positive Test 1</a:t>
            </a:r>
          </a:p>
        </p:txBody>
      </p:sp>
      <p:sp>
        <p:nvSpPr>
          <p:cNvPr id="3" name="Text Placeholder 2">
            <a:extLst>
              <a:ext uri="{FF2B5EF4-FFF2-40B4-BE49-F238E27FC236}">
                <a16:creationId xmlns:a16="http://schemas.microsoft.com/office/drawing/2014/main" id="{6D67A36C-868A-BCCE-BCE4-320BC7C695C0}"/>
              </a:ext>
            </a:extLst>
          </p:cNvPr>
          <p:cNvSpPr>
            <a:spLocks noGrp="1"/>
          </p:cNvSpPr>
          <p:nvPr>
            <p:ph type="body" idx="1"/>
          </p:nvPr>
        </p:nvSpPr>
        <p:spPr>
          <a:xfrm>
            <a:off x="685800" y="2194560"/>
            <a:ext cx="10820400" cy="4456497"/>
          </a:xfrm>
        </p:spPr>
        <p:txBody>
          <a:bodyPr>
            <a:normAutofit/>
          </a:bodyPr>
          <a:lstStyle/>
          <a:p>
            <a:pPr marL="114300" indent="0">
              <a:buNone/>
            </a:pPr>
            <a:r>
              <a:rPr lang="en-US" sz="2000" dirty="0"/>
              <a:t>Injecting SQL code to retrieve all data from a table</a:t>
            </a:r>
          </a:p>
          <a:p>
            <a:pPr marL="114300" indent="0">
              <a:buNone/>
            </a:pPr>
            <a:endParaRPr lang="en-US" dirty="0"/>
          </a:p>
        </p:txBody>
      </p:sp>
      <p:pic>
        <p:nvPicPr>
          <p:cNvPr id="9" name="Picture 8">
            <a:extLst>
              <a:ext uri="{FF2B5EF4-FFF2-40B4-BE49-F238E27FC236}">
                <a16:creationId xmlns:a16="http://schemas.microsoft.com/office/drawing/2014/main" id="{4BD54855-8103-C357-AA3E-BB1A96A2BCDE}"/>
              </a:ext>
            </a:extLst>
          </p:cNvPr>
          <p:cNvPicPr>
            <a:picLocks noChangeAspect="1"/>
          </p:cNvPicPr>
          <p:nvPr/>
        </p:nvPicPr>
        <p:blipFill>
          <a:blip r:embed="rId5"/>
          <a:stretch>
            <a:fillRect/>
          </a:stretch>
        </p:blipFill>
        <p:spPr>
          <a:xfrm>
            <a:off x="878858" y="2710935"/>
            <a:ext cx="5159640" cy="3794320"/>
          </a:xfrm>
          <a:prstGeom prst="rect">
            <a:avLst/>
          </a:prstGeom>
        </p:spPr>
      </p:pic>
      <p:pic>
        <p:nvPicPr>
          <p:cNvPr id="17" name="Audio 16">
            <a:hlinkClick r:id="" action="ppaction://media"/>
            <a:extLst>
              <a:ext uri="{FF2B5EF4-FFF2-40B4-BE49-F238E27FC236}">
                <a16:creationId xmlns:a16="http://schemas.microsoft.com/office/drawing/2014/main" id="{C30E8931-1CFB-6771-4D52-5B0FB48B2F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7078660"/>
      </p:ext>
    </p:extLst>
  </p:cSld>
  <p:clrMapOvr>
    <a:masterClrMapping/>
  </p:clrMapOvr>
  <mc:AlternateContent xmlns:mc="http://schemas.openxmlformats.org/markup-compatibility/2006">
    <mc:Choice xmlns:p14="http://schemas.microsoft.com/office/powerpoint/2010/main" Requires="p14">
      <p:transition spd="slow" p14:dur="2000" advTm="26265"/>
    </mc:Choice>
    <mc:Fallback>
      <p:transition spd="slow" advTm="2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469</TotalTime>
  <Words>1511</Words>
  <Application>Microsoft Office PowerPoint</Application>
  <PresentationFormat>Widescreen</PresentationFormat>
  <Paragraphs>129</Paragraphs>
  <Slides>18</Slides>
  <Notes>18</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Positive Test 1</vt:lpstr>
      <vt:lpstr>Positive Test 2</vt:lpstr>
      <vt:lpstr>Negative Test 1</vt:lpstr>
      <vt:lpstr>Negative Test 2</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Clark, Dane</cp:lastModifiedBy>
  <cp:revision>22</cp:revision>
  <dcterms:created xsi:type="dcterms:W3CDTF">2020-08-19T17:59:24Z</dcterms:created>
  <dcterms:modified xsi:type="dcterms:W3CDTF">2023-04-16T20:52:56Z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